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8" r:id="rId6"/>
    <p:sldId id="263" r:id="rId7"/>
    <p:sldId id="260" r:id="rId8"/>
    <p:sldId id="264" r:id="rId9"/>
    <p:sldId id="261" r:id="rId10"/>
    <p:sldId id="265" r:id="rId11"/>
    <p:sldId id="262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B56DC-96AE-46BA-BE53-E383F2854D4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A9E83-516F-4003-870A-39F5E0333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4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8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9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5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B4ECF-B3FE-45F0-B322-72F8BDE6BEF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182D-EB62-424F-AB6A-375F1C30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6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9A8D2"/>
                </a:solidFill>
                <a:latin typeface="+mn-lt"/>
              </a:rPr>
              <a:t>Attorneys’ Fee Awards In 2022 In Class Actions</a:t>
            </a:r>
            <a:endParaRPr lang="en-US" sz="3600" dirty="0">
              <a:solidFill>
                <a:srgbClr val="79A8D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198954"/>
            <a:ext cx="7029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The past year witnessed mega-awards that took fees to new heights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What will 2023 bring?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84001" y="5771774"/>
            <a:ext cx="419100" cy="365125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tx2"/>
                </a:solidFill>
              </a:rPr>
              <a:t>10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78514"/>
            <a:ext cx="3683001" cy="3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8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9A8D2"/>
                </a:solidFill>
                <a:latin typeface="+mn-lt"/>
              </a:rPr>
              <a:t>Key Trends In Class Action Litigation In 2022</a:t>
            </a:r>
            <a:endParaRPr lang="en-US" sz="3600" dirty="0">
              <a:solidFill>
                <a:srgbClr val="79A8D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198954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Unprecedented Redistribution Of Wealth In Settlements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U.S. Supreme Court Rulings Defined The Class Action Landscape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Setbacks For </a:t>
            </a:r>
            <a:r>
              <a:rPr lang="en-US" sz="2800" dirty="0">
                <a:solidFill>
                  <a:schemeClr val="tx2"/>
                </a:solidFill>
              </a:rPr>
              <a:t>T</a:t>
            </a:r>
            <a:r>
              <a:rPr lang="en-US" sz="2800" dirty="0" smtClean="0">
                <a:solidFill>
                  <a:schemeClr val="tx2"/>
                </a:solidFill>
              </a:rPr>
              <a:t>he Arbitration Defense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Class Certification Conversion 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Government Enforcement Litigation Taking A Backseat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Plaintiffs’ Class Action Bar Focused On Privacy Class 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Data Protection Issues Plagued Corporate Defendants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Courts Faced Issues Of Standing &amp; Uninjured Class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Personal Jurisdiction Defenses For Corporate Defendants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PAGA Actions Suffered Their First Setback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84001" y="5771774"/>
            <a:ext cx="419100" cy="365125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tx2"/>
                </a:solidFill>
              </a:rPr>
              <a:t>11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6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9A8D2"/>
                </a:solidFill>
                <a:latin typeface="+mn-lt"/>
              </a:rPr>
              <a:t>Key Trends In Class Action Litigation In 2023</a:t>
            </a:r>
            <a:endParaRPr lang="en-US" sz="3600" dirty="0">
              <a:solidFill>
                <a:srgbClr val="79A8D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198954"/>
            <a:ext cx="724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Jurisdictional Issues Under BMS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Legality Of Service Awards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Impact Of Uninjured Class Members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84001" y="5771774"/>
            <a:ext cx="419100" cy="365125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tx2"/>
                </a:solidFill>
              </a:rPr>
              <a:t>12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77" y="1570847"/>
            <a:ext cx="3765924" cy="37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6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9A8D2"/>
                </a:solidFill>
                <a:latin typeface="+mn-lt"/>
              </a:rPr>
              <a:t>Today’s Speakers</a:t>
            </a:r>
            <a:endParaRPr lang="en-US" dirty="0">
              <a:solidFill>
                <a:srgbClr val="79A8D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70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79A8D2"/>
                </a:solidFill>
                <a:latin typeface="+mn-lt"/>
              </a:rPr>
              <a:t>Today’s Agenda</a:t>
            </a:r>
            <a:endParaRPr lang="en-US" dirty="0">
              <a:solidFill>
                <a:srgbClr val="79A8D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25563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Top Class </a:t>
            </a:r>
            <a:r>
              <a:rPr lang="en-US" sz="3200" dirty="0" smtClean="0">
                <a:solidFill>
                  <a:schemeClr val="tx2"/>
                </a:solidFill>
              </a:rPr>
              <a:t>Action Settlements In </a:t>
            </a:r>
            <a:r>
              <a:rPr lang="en-US" sz="3200" dirty="0" smtClean="0">
                <a:solidFill>
                  <a:schemeClr val="tx2"/>
                </a:solidFill>
              </a:rPr>
              <a:t>2022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Class Action Certification Conversion Rates In 2022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Attorneys’ Fee Awards In 2022 In Class Actions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Key Trends In Class Action Litigation – 2022 &amp; 2023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5963" y="5771774"/>
            <a:ext cx="317137" cy="365125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129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9A8D2"/>
                </a:solidFill>
                <a:latin typeface="+mn-lt"/>
              </a:rPr>
              <a:t>Top 10 Class Action Settlements In 2022</a:t>
            </a:r>
            <a:endParaRPr lang="en-US" sz="3600" dirty="0">
              <a:solidFill>
                <a:srgbClr val="79A8D2"/>
              </a:solidFill>
              <a:latin typeface="+mn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5963" y="5771774"/>
            <a:ext cx="317137" cy="365125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rgbClr val="79A8D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8089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9A8D2"/>
                </a:solidFill>
                <a:latin typeface="+mn-lt"/>
              </a:rPr>
              <a:t>Class Action Settlements: Top 10 Totals By Category</a:t>
            </a:r>
            <a:endParaRPr lang="en-US" sz="3600" dirty="0">
              <a:solidFill>
                <a:srgbClr val="79A8D2"/>
              </a:solidFill>
              <a:latin typeface="+mn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5963" y="5771774"/>
            <a:ext cx="317137" cy="365125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rgbClr val="79A8D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3195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9A8D2"/>
                </a:solidFill>
                <a:latin typeface="+mn-lt"/>
              </a:rPr>
              <a:t>Class Action Settlements In 2022</a:t>
            </a:r>
            <a:endParaRPr lang="en-US" sz="3600" dirty="0">
              <a:solidFill>
                <a:srgbClr val="79A8D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198954"/>
            <a:ext cx="76405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By any measure, 2022 represented </a:t>
            </a:r>
            <a:r>
              <a:rPr lang="en-US" sz="3200" dirty="0" smtClean="0">
                <a:solidFill>
                  <a:schemeClr val="tx2"/>
                </a:solidFill>
              </a:rPr>
              <a:t>an incredible </a:t>
            </a:r>
            <a:r>
              <a:rPr lang="en-US" sz="3200" dirty="0" smtClean="0">
                <a:solidFill>
                  <a:schemeClr val="tx2"/>
                </a:solidFill>
              </a:rPr>
              <a:t>year for recoveries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For 2023, settlement dynamics are apt to reflect the continuing impact of “social inflation” and the upward trajectory of class action settlement </a:t>
            </a:r>
            <a:r>
              <a:rPr lang="en-US" sz="3200" dirty="0" smtClean="0">
                <a:solidFill>
                  <a:schemeClr val="tx2"/>
                </a:solidFill>
              </a:rPr>
              <a:t>costs/values</a:t>
            </a:r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5963" y="5771774"/>
            <a:ext cx="317137" cy="365125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chemeClr val="tx2"/>
                </a:solidFill>
              </a:rPr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74" y="1587123"/>
            <a:ext cx="3273551" cy="32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3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9A8D2"/>
                </a:solidFill>
                <a:latin typeface="+mn-lt"/>
              </a:rPr>
              <a:t>Class Action Certification Rates In 2022</a:t>
            </a:r>
            <a:endParaRPr lang="en-US" sz="3600" dirty="0">
              <a:solidFill>
                <a:srgbClr val="79A8D2"/>
              </a:solidFill>
              <a:latin typeface="+mn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5963" y="5771774"/>
            <a:ext cx="317137" cy="365125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rgbClr val="79A8D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7371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9A8D2"/>
                </a:solidFill>
                <a:latin typeface="+mn-lt"/>
              </a:rPr>
              <a:t>Class Action Certification Rates In 2022</a:t>
            </a:r>
            <a:endParaRPr lang="en-US" sz="3600" dirty="0">
              <a:solidFill>
                <a:srgbClr val="79A8D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198954"/>
            <a:ext cx="7372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Certification conversion rates vary by substantive area of law and venue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Certification </a:t>
            </a:r>
            <a:r>
              <a:rPr lang="en-US" sz="3200" dirty="0" smtClean="0">
                <a:solidFill>
                  <a:schemeClr val="tx2"/>
                </a:solidFill>
              </a:rPr>
              <a:t>rates in </a:t>
            </a:r>
            <a:r>
              <a:rPr lang="en-US" sz="3200" dirty="0" smtClean="0">
                <a:solidFill>
                  <a:schemeClr val="tx2"/>
                </a:solidFill>
              </a:rPr>
              <a:t>epi-centers of class action litigation (e.g., Second Circuit, Ninth Circuit, etc.) is robust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</a:rPr>
              <a:t>Why certification conversion is like real estate – “location, location, location….”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5963" y="5771774"/>
            <a:ext cx="317137" cy="365125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chemeClr val="tx2"/>
                </a:solidFill>
              </a:rPr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91" y="1325562"/>
            <a:ext cx="3196561" cy="31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2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9A8D2"/>
                </a:solidFill>
                <a:latin typeface="+mn-lt"/>
              </a:rPr>
              <a:t>Attorneys’ Fee Awards In 2022 In Class Actions</a:t>
            </a:r>
            <a:endParaRPr lang="en-US" sz="3600" dirty="0">
              <a:solidFill>
                <a:srgbClr val="79A8D2"/>
              </a:solidFill>
              <a:latin typeface="+mn-lt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5963" y="5771774"/>
            <a:ext cx="317137" cy="365125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rgbClr val="79A8D2"/>
                </a:solidFill>
              </a:rPr>
              <a:t>9</a:t>
            </a:r>
            <a:endParaRPr lang="en-US" sz="1600" b="1" dirty="0">
              <a:solidFill>
                <a:srgbClr val="79A8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Today’s Speakers</vt:lpstr>
      <vt:lpstr>Today’s Agenda</vt:lpstr>
      <vt:lpstr>Top 10 Class Action Settlements In 2022</vt:lpstr>
      <vt:lpstr>Class Action Settlements: Top 10 Totals By Category</vt:lpstr>
      <vt:lpstr>Class Action Settlements In 2022</vt:lpstr>
      <vt:lpstr>Class Action Certification Rates In 2022</vt:lpstr>
      <vt:lpstr>Class Action Certification Rates In 2022</vt:lpstr>
      <vt:lpstr>Attorneys’ Fee Awards In 2022 In Class Actions</vt:lpstr>
      <vt:lpstr>Attorneys’ Fee Awards In 2022 In Class Actions</vt:lpstr>
      <vt:lpstr>Key Trends In Class Action Litigation In 2022</vt:lpstr>
      <vt:lpstr>Key Trends In Class Action Litigation In 2023</vt:lpstr>
      <vt:lpstr>PowerPoint Presentation</vt:lpstr>
      <vt:lpstr>PowerPoint Presentation</vt:lpstr>
    </vt:vector>
  </TitlesOfParts>
  <Company>Duane Morris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Sophia</dc:creator>
  <cp:lastModifiedBy>Jerry Maatman</cp:lastModifiedBy>
  <cp:revision>15</cp:revision>
  <dcterms:created xsi:type="dcterms:W3CDTF">2023-04-21T22:19:25Z</dcterms:created>
  <dcterms:modified xsi:type="dcterms:W3CDTF">2023-04-28T18:47:57Z</dcterms:modified>
</cp:coreProperties>
</file>